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59" r:id="rId8"/>
    <p:sldId id="260" r:id="rId9"/>
    <p:sldId id="261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1879E63-A12F-4EA8-B85B-0B63B16EEB9B}" type="datetimeFigureOut">
              <a:rPr lang="ru-RU" smtClean="0"/>
              <a:pPr/>
              <a:t>30.04.2026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4AA942C-6A77-4218-BA43-D52CF308EF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556792"/>
            <a:ext cx="772281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Мы за столиком сидим,</a:t>
            </a:r>
            <a:r>
              <a:rPr lang="ru-RU" sz="4400" dirty="0" smtClean="0">
                <a:latin typeface="Georgia" pitchFamily="18" charset="0"/>
              </a:rPr>
              <a:t/>
            </a:r>
            <a:br>
              <a:rPr lang="ru-RU" sz="4400" dirty="0" smtClean="0">
                <a:latin typeface="Georgia" pitchFamily="18" charset="0"/>
              </a:rPr>
            </a:b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Вкусный </a:t>
            </a:r>
            <a:r>
              <a:rPr lang="ru-RU" sz="4400" b="1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завтрак</a:t>
            </a: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 мы едим.</a:t>
            </a:r>
            <a:r>
              <a:rPr lang="ru-RU" sz="4400" dirty="0" smtClean="0">
                <a:latin typeface="Georgia" pitchFamily="18" charset="0"/>
              </a:rPr>
              <a:t/>
            </a:r>
            <a:br>
              <a:rPr lang="ru-RU" sz="4400" dirty="0" smtClean="0">
                <a:latin typeface="Georgia" pitchFamily="18" charset="0"/>
              </a:rPr>
            </a:b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Постарались повара,</a:t>
            </a:r>
            <a:r>
              <a:rPr lang="ru-RU" sz="4400" dirty="0" smtClean="0">
                <a:latin typeface="Georgia" pitchFamily="18" charset="0"/>
              </a:rPr>
              <a:t/>
            </a:r>
            <a:br>
              <a:rPr lang="ru-RU" sz="4400" dirty="0" smtClean="0">
                <a:latin typeface="Georgia" pitchFamily="18" charset="0"/>
              </a:rPr>
            </a:b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Приготовили с утра…</a:t>
            </a:r>
            <a:endParaRPr lang="ru-RU" sz="4400" dirty="0">
              <a:latin typeface="Georgia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4715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774825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25144"/>
            <a:ext cx="227965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132856"/>
            <a:ext cx="8568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Завтрак быстро уплетём,</a:t>
            </a:r>
            <a:r>
              <a:rPr lang="ru-RU" sz="4400" dirty="0" smtClean="0">
                <a:latin typeface="Georgia" pitchFamily="18" charset="0"/>
              </a:rPr>
              <a:t/>
            </a:r>
            <a:br>
              <a:rPr lang="ru-RU" sz="4400" dirty="0" smtClean="0">
                <a:latin typeface="Georgia" pitchFamily="18" charset="0"/>
              </a:rPr>
            </a:b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На занятия пойдем.</a:t>
            </a:r>
            <a:r>
              <a:rPr lang="ru-RU" sz="4400" dirty="0" smtClean="0">
                <a:latin typeface="Georgia" pitchFamily="18" charset="0"/>
              </a:rPr>
              <a:t/>
            </a:r>
            <a:br>
              <a:rPr lang="ru-RU" sz="4400" dirty="0" smtClean="0">
                <a:latin typeface="Georgia" pitchFamily="18" charset="0"/>
              </a:rPr>
            </a:b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Но сначала мы конечно,</a:t>
            </a:r>
            <a:r>
              <a:rPr lang="ru-RU" sz="4400" dirty="0" smtClean="0">
                <a:latin typeface="Georgia" pitchFamily="18" charset="0"/>
              </a:rPr>
              <a:t/>
            </a:r>
            <a:br>
              <a:rPr lang="ru-RU" sz="4400" dirty="0" smtClean="0">
                <a:latin typeface="Georgia" pitchFamily="18" charset="0"/>
              </a:rPr>
            </a:br>
            <a:r>
              <a:rPr lang="ru-RU" sz="4400" b="0" i="0" dirty="0" smtClean="0">
                <a:solidFill>
                  <a:srgbClr val="333333"/>
                </a:solidFill>
                <a:effectLst/>
                <a:latin typeface="Georgia" pitchFamily="18" charset="0"/>
              </a:rPr>
              <a:t>Всю посуду уберём…</a:t>
            </a:r>
            <a:endParaRPr lang="ru-RU" sz="4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44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6486" y="5085184"/>
            <a:ext cx="1746816" cy="13351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778" y="404664"/>
            <a:ext cx="889175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Georgia" pitchFamily="18" charset="0"/>
              </a:rPr>
              <a:t>                   </a:t>
            </a:r>
          </a:p>
          <a:p>
            <a:r>
              <a:rPr lang="ru-RU" sz="4400" b="1" dirty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Georgia" pitchFamily="18" charset="0"/>
              </a:rPr>
              <a:t>                 Сегодня </a:t>
            </a:r>
            <a:endParaRPr lang="ru-RU" sz="4400" b="1" dirty="0">
              <a:solidFill>
                <a:srgbClr val="C00000"/>
              </a:solidFill>
              <a:latin typeface="Georgia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Georgia" pitchFamily="18" charset="0"/>
              </a:rPr>
              <a:t>на завтрак…..</a:t>
            </a:r>
          </a:p>
          <a:p>
            <a:pPr marL="342900" indent="-342900" algn="ctr">
              <a:lnSpc>
                <a:spcPct val="20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Georgia" pitchFamily="18" charset="0"/>
              </a:rPr>
              <a:t>Сосиски отварные с соусом красным основным </a:t>
            </a:r>
            <a:r>
              <a:rPr lang="ru-RU" sz="2000" dirty="0">
                <a:latin typeface="Georgia" pitchFamily="18" charset="0"/>
              </a:rPr>
              <a:t>100 г</a:t>
            </a:r>
          </a:p>
          <a:p>
            <a:pPr marL="342900" indent="-342900" algn="ctr">
              <a:lnSpc>
                <a:spcPct val="20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Georgia" pitchFamily="18" charset="0"/>
              </a:rPr>
              <a:t>–Каша пшеничная вязкая – </a:t>
            </a:r>
            <a:r>
              <a:rPr lang="ru-RU" sz="2000" dirty="0" smtClean="0">
                <a:latin typeface="Georgia" pitchFamily="18" charset="0"/>
              </a:rPr>
              <a:t>160 г</a:t>
            </a:r>
          </a:p>
          <a:p>
            <a:pPr marL="342900" indent="-342900" algn="ctr">
              <a:lnSpc>
                <a:spcPct val="20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Georgia" pitchFamily="18" charset="0"/>
              </a:rPr>
              <a:t>Напиток витаминный – </a:t>
            </a:r>
            <a:r>
              <a:rPr lang="ru-RU" sz="2000" dirty="0" smtClean="0">
                <a:latin typeface="Georgia" pitchFamily="18" charset="0"/>
              </a:rPr>
              <a:t>200 г</a:t>
            </a:r>
          </a:p>
          <a:p>
            <a:pPr marL="342900" indent="-342900" algn="ctr">
              <a:lnSpc>
                <a:spcPct val="20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Georgia" pitchFamily="18" charset="0"/>
              </a:rPr>
              <a:t>Хлеб белый – 022 </a:t>
            </a:r>
            <a:r>
              <a:rPr lang="ru-RU" sz="2000" dirty="0" smtClean="0">
                <a:latin typeface="Georgia" pitchFamily="18" charset="0"/>
              </a:rPr>
              <a:t>г</a:t>
            </a:r>
          </a:p>
          <a:p>
            <a:pPr marL="342900" indent="-342900" algn="ctr">
              <a:lnSpc>
                <a:spcPct val="200000"/>
              </a:lnSpc>
              <a:buFont typeface="Wingdings" pitchFamily="2" charset="2"/>
              <a:buChar char="v"/>
            </a:pPr>
            <a:r>
              <a:rPr lang="ru-RU" sz="2000" b="1" dirty="0" smtClean="0">
                <a:latin typeface="Georgia" pitchFamily="18" charset="0"/>
              </a:rPr>
              <a:t>Булочка с кунжутом – 050 </a:t>
            </a:r>
            <a:r>
              <a:rPr lang="ru-RU" sz="2000" dirty="0" smtClean="0">
                <a:latin typeface="Georgia" pitchFamily="18" charset="0"/>
              </a:rPr>
              <a:t>г</a:t>
            </a:r>
            <a:endParaRPr lang="ru-RU" sz="2000" dirty="0"/>
          </a:p>
        </p:txBody>
      </p:sp>
      <p:pic>
        <p:nvPicPr>
          <p:cNvPr id="3074" name="Picture 2" descr="C:\Users\Учитель\Downloads\IMG_04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6184" y="330335"/>
            <a:ext cx="2397118" cy="1797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658" y="368332"/>
            <a:ext cx="84945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002060"/>
                </a:solidFill>
                <a:latin typeface="Georgia" pitchFamily="18" charset="0"/>
              </a:rPr>
              <a:t>             Технологические </a:t>
            </a:r>
          </a:p>
          <a:p>
            <a:pPr lvl="0"/>
            <a:r>
              <a:rPr lang="ru-RU" sz="4400" b="1" dirty="0" smtClean="0">
                <a:solidFill>
                  <a:srgbClr val="002060"/>
                </a:solidFill>
                <a:latin typeface="Georgia" pitchFamily="18" charset="0"/>
              </a:rPr>
              <a:t>                      карты</a:t>
            </a:r>
            <a:endParaRPr lang="ru-RU" sz="4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658" y="2147550"/>
            <a:ext cx="2024063" cy="3030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8721" y="3156975"/>
            <a:ext cx="2195213" cy="3327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G:\столовая конкурс\21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7062" y="2013983"/>
            <a:ext cx="2029277" cy="3071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G:\столовая конкурс\Документ 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993" y="1195720"/>
            <a:ext cx="2126285" cy="3025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4406" y="188640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4000" b="1" dirty="0">
                <a:latin typeface="Georgia" pitchFamily="18" charset="0"/>
              </a:rPr>
              <a:t>Каша </a:t>
            </a:r>
            <a:endParaRPr lang="ru-RU" sz="4000" b="1" dirty="0" smtClean="0">
              <a:latin typeface="Georgia" pitchFamily="18" charset="0"/>
            </a:endParaRPr>
          </a:p>
          <a:p>
            <a:pPr lvl="0" algn="ctr"/>
            <a:r>
              <a:rPr lang="ru-RU" sz="4000" b="1" dirty="0" smtClean="0">
                <a:latin typeface="Georgia" pitchFamily="18" charset="0"/>
              </a:rPr>
              <a:t>пшеничная </a:t>
            </a:r>
            <a:r>
              <a:rPr lang="ru-RU" sz="4000" b="1" dirty="0">
                <a:latin typeface="Georgia" pitchFamily="18" charset="0"/>
              </a:rPr>
              <a:t>вязкая</a:t>
            </a:r>
            <a:endParaRPr lang="ru-RU" sz="4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8" name="Рисунок 7" descr="G:\столовая конкурс\IMG-20230418-WA003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0632"/>
            <a:ext cx="2736304" cy="2082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G:\столовая конкурс\IMG-20230418-WA001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73"/>
          <a:stretch/>
        </p:blipFill>
        <p:spPr bwMode="auto">
          <a:xfrm>
            <a:off x="3419872" y="4376512"/>
            <a:ext cx="2664296" cy="2055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 descr="G:\столовая конкурс\IMG-20230418-WA001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00"/>
          <a:stretch/>
        </p:blipFill>
        <p:spPr bwMode="auto">
          <a:xfrm>
            <a:off x="6296241" y="2860744"/>
            <a:ext cx="2429038" cy="1745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256" y="1412776"/>
            <a:ext cx="8509444" cy="2067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                         Подготовленную 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для варки крупу всыпают в </a:t>
            </a: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подсоленную кипящую     жидкость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. </a:t>
            </a: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       Кашу 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варят до </a:t>
            </a:r>
            <a:r>
              <a:rPr lang="ru-RU" sz="1600" dirty="0" err="1">
                <a:latin typeface="Georgia" pitchFamily="18" charset="0"/>
                <a:ea typeface="Calibri"/>
                <a:cs typeface="Times New Roman"/>
              </a:rPr>
              <a:t>загустения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, периодически помешивая. Сливочное масло добавляют во время варки. Когда каша сделается густой, помешивание прекращают, плотно </a:t>
            </a: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закрывают 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котел крышкой и оставляют на </a:t>
            </a: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плите 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с умеренным нагревом </a:t>
            </a: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для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                                                         </a:t>
            </a:r>
            <a:r>
              <a:rPr lang="ru-RU" sz="1600" dirty="0" err="1" smtClean="0">
                <a:latin typeface="Georgia" pitchFamily="18" charset="0"/>
                <a:ea typeface="Calibri"/>
                <a:cs typeface="Times New Roman"/>
              </a:rPr>
              <a:t>упревания</a:t>
            </a:r>
            <a:r>
              <a:rPr lang="ru-RU" sz="1600" dirty="0" smtClean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sz="1600" dirty="0">
                <a:latin typeface="Georgia" pitchFamily="18" charset="0"/>
                <a:ea typeface="Calibri"/>
                <a:cs typeface="Times New Roman"/>
              </a:rPr>
              <a:t>каши до готовности.</a:t>
            </a:r>
            <a:endParaRPr lang="ru-RU" sz="1600" dirty="0">
              <a:effectLst/>
              <a:latin typeface="Georgia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337880"/>
            <a:ext cx="70655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prstClr val="black"/>
                </a:solidFill>
                <a:latin typeface="Georgia" pitchFamily="18" charset="0"/>
              </a:rPr>
              <a:t>Сосиски отварные</a:t>
            </a:r>
            <a:endParaRPr lang="ru-RU" sz="4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9612" y="1126995"/>
            <a:ext cx="7812868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                 </a:t>
            </a: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С </a:t>
            </a:r>
            <a:r>
              <a:rPr lang="ru-RU" dirty="0">
                <a:latin typeface="Georgia" pitchFamily="18" charset="0"/>
                <a:ea typeface="Calibri"/>
                <a:cs typeface="Times New Roman"/>
              </a:rPr>
              <a:t>сосисок предварительно снимают искусственную оболочку </a:t>
            </a: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и</a:t>
            </a:r>
          </a:p>
          <a:p>
            <a:pPr algn="ctr">
              <a:spcAft>
                <a:spcPts val="1000"/>
              </a:spcAft>
            </a:pPr>
            <a:r>
              <a:rPr lang="ru-RU" dirty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         кладут </a:t>
            </a:r>
            <a:r>
              <a:rPr lang="ru-RU" dirty="0">
                <a:latin typeface="Georgia" pitchFamily="18" charset="0"/>
                <a:ea typeface="Calibri"/>
                <a:cs typeface="Times New Roman"/>
              </a:rPr>
              <a:t>в кипящую воду, доводят до кипения и варят при слабом </a:t>
            </a:r>
            <a:endParaRPr lang="ru-RU" dirty="0" smtClean="0">
              <a:latin typeface="Georgia" pitchFamily="18" charset="0"/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dirty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          кипении </a:t>
            </a:r>
            <a:r>
              <a:rPr lang="ru-RU" dirty="0">
                <a:latin typeface="Georgia" pitchFamily="18" charset="0"/>
                <a:ea typeface="Calibri"/>
                <a:cs typeface="Times New Roman"/>
              </a:rPr>
              <a:t>5 минут. При отпуске сосиски гарнируют и  </a:t>
            </a: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поливают</a:t>
            </a:r>
          </a:p>
          <a:p>
            <a:pPr algn="ctr">
              <a:spcAft>
                <a:spcPts val="1000"/>
              </a:spcAft>
            </a:pP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 </a:t>
            </a:r>
            <a:r>
              <a:rPr lang="ru-RU" dirty="0">
                <a:latin typeface="Georgia" pitchFamily="18" charset="0"/>
                <a:ea typeface="Calibri"/>
                <a:cs typeface="Times New Roman"/>
              </a:rPr>
              <a:t>сливочным </a:t>
            </a:r>
            <a:r>
              <a:rPr lang="ru-RU" dirty="0" smtClean="0">
                <a:latin typeface="Georgia" pitchFamily="18" charset="0"/>
                <a:ea typeface="Calibri"/>
                <a:cs typeface="Times New Roman"/>
              </a:rPr>
              <a:t>маслом.</a:t>
            </a:r>
            <a:endParaRPr lang="ru-RU" dirty="0">
              <a:effectLst/>
              <a:latin typeface="Georgia" pitchFamily="18" charset="0"/>
              <a:ea typeface="Calibri"/>
              <a:cs typeface="Times New Roman"/>
            </a:endParaRPr>
          </a:p>
        </p:txBody>
      </p:sp>
      <p:pic>
        <p:nvPicPr>
          <p:cNvPr id="8" name="Рисунок 7" descr="C:\Users\user\Downloads\IMG-20230419-WA002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422" b="37112"/>
          <a:stretch/>
        </p:blipFill>
        <p:spPr bwMode="auto">
          <a:xfrm>
            <a:off x="539552" y="3497413"/>
            <a:ext cx="3456384" cy="24554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 descr="C:\Users\user\Downloads\IMG-20230419-WA002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211" b="37420"/>
          <a:stretch/>
        </p:blipFill>
        <p:spPr bwMode="auto">
          <a:xfrm>
            <a:off x="4808945" y="2799819"/>
            <a:ext cx="3478411" cy="20210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692696"/>
            <a:ext cx="85094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prstClr val="black"/>
                </a:solidFill>
                <a:latin typeface="Georgia" pitchFamily="18" charset="0"/>
              </a:rPr>
              <a:t>Напиток витаминный</a:t>
            </a:r>
            <a:endParaRPr lang="ru-RU" sz="4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Рисунок 5" descr="G:\столовая конкурс\IMG-20230418-WA002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29"/>
          <a:stretch/>
        </p:blipFill>
        <p:spPr bwMode="auto">
          <a:xfrm>
            <a:off x="395536" y="4581128"/>
            <a:ext cx="2592288" cy="1862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G:\столовая конкурс\IMG-20230418-WA002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36912"/>
            <a:ext cx="2736304" cy="1766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G:\столовая конкурс\IMG-20230418-WA002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5399" y="4869161"/>
            <a:ext cx="2502751" cy="159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G:\столовая конкурс\IMG-20230418-WA0029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69" t="-912" r="6282" b="912"/>
          <a:stretch/>
        </p:blipFill>
        <p:spPr bwMode="auto">
          <a:xfrm>
            <a:off x="5796136" y="2828557"/>
            <a:ext cx="2436679" cy="1603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584" y="1491710"/>
            <a:ext cx="739363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Georgia" pitchFamily="18" charset="0"/>
                <a:ea typeface="Calibri"/>
                <a:cs typeface="Times New Roman"/>
              </a:rPr>
              <a:t>Воду доводят до кипения, смесь сухую с витаминами, помешивая всыпают в кипящую воду, доводят до кипения. Готовый напиток охлаждают.</a:t>
            </a:r>
            <a:endParaRPr lang="ru-RU" dirty="0">
              <a:effectLst/>
              <a:latin typeface="Georgia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333741"/>
            <a:ext cx="82896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prstClr val="black"/>
                </a:solidFill>
                <a:latin typeface="Georgia" pitchFamily="18" charset="0"/>
              </a:rPr>
              <a:t>           Булочка закусочная </a:t>
            </a:r>
          </a:p>
          <a:p>
            <a:pPr lvl="0" algn="ctr"/>
            <a:r>
              <a:rPr lang="ru-RU" sz="4000" b="1" dirty="0">
                <a:solidFill>
                  <a:prstClr val="black"/>
                </a:solidFill>
                <a:latin typeface="Georgia" pitchFamily="18" charset="0"/>
              </a:rPr>
              <a:t> </a:t>
            </a:r>
            <a:r>
              <a:rPr lang="ru-RU" sz="4000" b="1" dirty="0" smtClean="0">
                <a:solidFill>
                  <a:prstClr val="black"/>
                </a:solidFill>
                <a:latin typeface="Georgia" pitchFamily="18" charset="0"/>
              </a:rPr>
              <a:t>         с кунжутом</a:t>
            </a:r>
            <a:endParaRPr lang="ru-RU" sz="4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Рисунок 5" descr="G:\столовая конкурс\IMG-20230418-WA003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22" t="14211"/>
          <a:stretch/>
        </p:blipFill>
        <p:spPr bwMode="auto">
          <a:xfrm>
            <a:off x="467544" y="3284984"/>
            <a:ext cx="2987040" cy="1588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G:\столовая конкурс\IMG-20230418-WA00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942629"/>
            <a:ext cx="2592288" cy="1535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G:\столовая конкурс\IMG-20230418-WA00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56992"/>
            <a:ext cx="2448272" cy="1547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G:\столовая конкурс\IMG-20230418-WA002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6160" y="3342120"/>
            <a:ext cx="2248288" cy="1547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67268" y="1916832"/>
            <a:ext cx="7105607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Georgia" pitchFamily="18" charset="0"/>
                <a:ea typeface="Calibri"/>
                <a:cs typeface="Times New Roman"/>
              </a:rPr>
              <a:t>Дрожжевое тесто готовят </a:t>
            </a:r>
            <a:r>
              <a:rPr lang="ru-RU" dirty="0" err="1">
                <a:latin typeface="Georgia" pitchFamily="18" charset="0"/>
                <a:ea typeface="Calibri"/>
                <a:cs typeface="Times New Roman"/>
              </a:rPr>
              <a:t>безопарным</a:t>
            </a:r>
            <a:r>
              <a:rPr lang="ru-RU" dirty="0">
                <a:latin typeface="Georgia" pitchFamily="18" charset="0"/>
                <a:ea typeface="Calibri"/>
                <a:cs typeface="Times New Roman"/>
              </a:rPr>
              <a:t> способом. Выпекают 15 – 20 минут при температуре 180 – 200 </a:t>
            </a:r>
            <a:r>
              <a:rPr lang="ru-RU" baseline="30000" dirty="0">
                <a:latin typeface="Georgia" pitchFamily="18" charset="0"/>
                <a:ea typeface="Calibri"/>
                <a:cs typeface="Times New Roman"/>
              </a:rPr>
              <a:t>0</a:t>
            </a:r>
            <a:r>
              <a:rPr lang="ru-RU" dirty="0">
                <a:latin typeface="Georgia" pitchFamily="18" charset="0"/>
                <a:ea typeface="Calibri"/>
                <a:cs typeface="Times New Roman"/>
              </a:rPr>
              <a:t>С. Готовые изделия охлаждают до комнатной температуры и подают.</a:t>
            </a:r>
            <a:endParaRPr lang="ru-RU" dirty="0">
              <a:effectLst/>
              <a:latin typeface="Georgia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18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168" y="346110"/>
            <a:ext cx="1240190" cy="128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229200"/>
            <a:ext cx="1715826" cy="13115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G:\столовая конкурс\IMG-20230418-WA00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7432808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835696" y="531111"/>
            <a:ext cx="6574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prstClr val="black"/>
                </a:solidFill>
                <a:latin typeface="Georgia" pitchFamily="18" charset="0"/>
              </a:rPr>
              <a:t>Просим к столу…</a:t>
            </a:r>
            <a:endParaRPr lang="ru-RU" sz="40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332655"/>
            <a:ext cx="1771292" cy="184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8151" y="4820839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25143"/>
            <a:ext cx="2281071" cy="1743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https://img0.liveinternet.ru/images/attach/d/1/133/702/133702962_122734012_5845504_coollogo_com1471378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1901" y="476672"/>
            <a:ext cx="6513378" cy="1238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:\столовая конкурс\IMG-20230418-WA001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78" y="2330591"/>
            <a:ext cx="4252222" cy="2490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G:\столовая конкурс\IMG-20230418-WA00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330592"/>
            <a:ext cx="4153278" cy="2490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sun9-77.userapi.com/impf/EiuqIjSY2yGqQ5klHdy7u64n8_8T9IzVpvsJVg/gUa7q2tszSY.jpg?size=1590x400&amp;quality=95&amp;crop=0,278,800,201&amp;sign=0eff893ac3ac8fffa4342d8f78ed623a&amp;type=cover_group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07320"/>
            <a:ext cx="6152615" cy="146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31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251</TotalTime>
  <Words>207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User</cp:lastModifiedBy>
  <cp:revision>13</cp:revision>
  <dcterms:created xsi:type="dcterms:W3CDTF">2023-04-17T19:40:21Z</dcterms:created>
  <dcterms:modified xsi:type="dcterms:W3CDTF">2026-04-30T06:43:49Z</dcterms:modified>
</cp:coreProperties>
</file>